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4v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autoCompressPictures="0">
  <p:sldMasterIdLst>
    <p:sldMasterId id="2147483664" r:id="rId1"/>
  </p:sldMasterIdLst>
  <p:notesMasterIdLst>
    <p:notesMasterId r:id="rId18"/>
  </p:notesMasterIdLst>
  <p:handoutMasterIdLst>
    <p:handoutMasterId r:id="rId19"/>
  </p:handoutMasterIdLst>
  <p:sldIdLst>
    <p:sldId id="649" r:id="rId2"/>
    <p:sldId id="713" r:id="rId3"/>
    <p:sldId id="714" r:id="rId4"/>
    <p:sldId id="694" r:id="rId5"/>
    <p:sldId id="696" r:id="rId6"/>
    <p:sldId id="702" r:id="rId7"/>
    <p:sldId id="704" r:id="rId8"/>
    <p:sldId id="705" r:id="rId9"/>
    <p:sldId id="706" r:id="rId10"/>
    <p:sldId id="648" r:id="rId11"/>
    <p:sldId id="661" r:id="rId12"/>
    <p:sldId id="715" r:id="rId13"/>
    <p:sldId id="716" r:id="rId14"/>
    <p:sldId id="688" r:id="rId15"/>
    <p:sldId id="712" r:id="rId16"/>
    <p:sldId id="690" r:id="rId17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577"/>
    <a:srgbClr val="0039F0"/>
    <a:srgbClr val="09357B"/>
    <a:srgbClr val="B78727"/>
    <a:srgbClr val="173662"/>
    <a:srgbClr val="00335B"/>
    <a:srgbClr val="093516"/>
    <a:srgbClr val="C47C00"/>
    <a:srgbClr val="193763"/>
    <a:srgbClr val="B97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92662" autoAdjust="0"/>
  </p:normalViewPr>
  <p:slideViewPr>
    <p:cSldViewPr showGuides="1">
      <p:cViewPr varScale="1">
        <p:scale>
          <a:sx n="104" d="100"/>
          <a:sy n="104" d="100"/>
        </p:scale>
        <p:origin x="99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02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3504" y="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302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654" tIns="46988" rIns="95654" bIns="469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6825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9849579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Helvetica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tiff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HR I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536191" y="5257800"/>
            <a:ext cx="6071620" cy="1371600"/>
            <a:chOff x="1535465" y="5334000"/>
            <a:chExt cx="6071620" cy="1371600"/>
          </a:xfrm>
        </p:grpSpPr>
        <p:pic>
          <p:nvPicPr>
            <p:cNvPr id="10" name="Picture 9" descr="FHR logo.png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535465" y="5334000"/>
              <a:ext cx="2350735" cy="1371600"/>
            </a:xfrm>
            <a:prstGeom prst="rect">
              <a:avLst/>
            </a:prstGeom>
          </p:spPr>
        </p:pic>
        <p:pic>
          <p:nvPicPr>
            <p:cNvPr id="11" name="Picture 10" descr="::::private:var:folders:0g:bb_t54d15r3dk1ljhmgtkk680000gp:T:com.apple.mail.drag:NEUP_Final_Logo_Version-09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7200" y="5334000"/>
              <a:ext cx="3339885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866900" y="2286002"/>
            <a:ext cx="5410200" cy="719517"/>
          </a:xfrm>
        </p:spPr>
        <p:txBody>
          <a:bodyPr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6950" y="3310317"/>
            <a:ext cx="4610100" cy="838200"/>
          </a:xfrm>
        </p:spPr>
        <p:txBody>
          <a:bodyPr/>
          <a:lstStyle>
            <a:lvl1pPr marL="0" indent="0" algn="ctr">
              <a:buNone/>
              <a:defRPr sz="1600"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Name, Locale, Date</a:t>
            </a:r>
          </a:p>
        </p:txBody>
      </p:sp>
      <p:pic>
        <p:nvPicPr>
          <p:cNvPr id="17" name="Picture 16" descr="Screen Shot 2013-03-07 at 1.01.33 PM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4" t="8693" b="56154"/>
          <a:stretch/>
        </p:blipFill>
        <p:spPr>
          <a:xfrm>
            <a:off x="0" y="-1"/>
            <a:ext cx="2509934" cy="1540774"/>
          </a:xfrm>
          <a:prstGeom prst="rect">
            <a:avLst/>
          </a:prstGeom>
        </p:spPr>
      </p:pic>
      <p:pic>
        <p:nvPicPr>
          <p:cNvPr id="18" name="Picture 6" descr="PREX3_Filled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t="24421" r="25363" b="53388"/>
          <a:stretch/>
        </p:blipFill>
        <p:spPr bwMode="auto">
          <a:xfrm>
            <a:off x="6445513" y="0"/>
            <a:ext cx="2698487" cy="1540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 userDrawn="1"/>
        </p:nvSpPr>
        <p:spPr bwMode="auto">
          <a:xfrm>
            <a:off x="-9525" y="0"/>
            <a:ext cx="9153525" cy="16002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65000"/>
                </a:schemeClr>
              </a:gs>
              <a:gs pos="100000">
                <a:schemeClr val="accent3">
                  <a:alpha val="65000"/>
                </a:schemeClr>
              </a:gs>
              <a:gs pos="24000">
                <a:schemeClr val="accent1"/>
              </a:gs>
              <a:gs pos="52000">
                <a:schemeClr val="accent3"/>
              </a:gs>
              <a:gs pos="75000">
                <a:schemeClr val="accent3"/>
              </a:gs>
              <a:gs pos="33000">
                <a:srgbClr val="09357B"/>
              </a:gs>
            </a:gsLst>
            <a:lin ang="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 bwMode="auto">
          <a:xfrm>
            <a:off x="-9525" y="1600200"/>
            <a:ext cx="9153525" cy="0"/>
          </a:xfrm>
          <a:prstGeom prst="line">
            <a:avLst/>
          </a:prstGeom>
          <a:solidFill>
            <a:schemeClr val="bg1"/>
          </a:solidFill>
          <a:ln w="101600" cap="flat" cmpd="thickThin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83" y="0"/>
            <a:ext cx="4647035" cy="15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27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52400"/>
            <a:ext cx="75438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0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Text block for reference citations.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159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524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52400"/>
            <a:ext cx="5111750" cy="5791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95400"/>
            <a:ext cx="3008313" cy="46482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0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5111750" cy="5791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4179" y="1524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74180" y="1295400"/>
            <a:ext cx="3008313" cy="46482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57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13C55061-CF14-3243-A5E1-5CAF33CF247B}" type="datetime1">
              <a:rPr lang="fr-FR" smtClean="0"/>
              <a:pPr/>
              <a:t>13/07/2015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RELAP5-3D Core Model of the Annular Pebble Bed Advanced High Temperature Reactor (PB-AHTR) - Nicolas Zweibaum - UC Berkeley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1E566316-704E-3446-BC4D-6FCC064FB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5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E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866900" y="2286002"/>
            <a:ext cx="5410200" cy="719517"/>
          </a:xfrm>
        </p:spPr>
        <p:txBody>
          <a:bodyPr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6950" y="3310317"/>
            <a:ext cx="4610100" cy="838200"/>
          </a:xfrm>
        </p:spPr>
        <p:txBody>
          <a:bodyPr/>
          <a:lstStyle>
            <a:lvl1pPr marL="0" indent="0" algn="ctr">
              <a:buNone/>
              <a:defRPr sz="1600"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Name, Locale, Date</a:t>
            </a:r>
          </a:p>
        </p:txBody>
      </p:sp>
      <p:pic>
        <p:nvPicPr>
          <p:cNvPr id="24" name="Picture 23" descr="::::private:var:folders:0g:bb_t54d15r3dk1ljhmgtkk680000gp:T:com.apple.mail.drag:NEUP_Final_Logo_Version-09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902058" y="5257800"/>
            <a:ext cx="333988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creen Shot 2013-03-07 at 1.01.33 PM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4" t="8693" b="56154"/>
          <a:stretch/>
        </p:blipFill>
        <p:spPr>
          <a:xfrm>
            <a:off x="0" y="-1"/>
            <a:ext cx="2509934" cy="1540774"/>
          </a:xfrm>
          <a:prstGeom prst="rect">
            <a:avLst/>
          </a:prstGeom>
        </p:spPr>
      </p:pic>
      <p:pic>
        <p:nvPicPr>
          <p:cNvPr id="10" name="Picture 6" descr="PREX3_Filled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t="24421" r="25363" b="53388"/>
          <a:stretch/>
        </p:blipFill>
        <p:spPr bwMode="auto">
          <a:xfrm>
            <a:off x="6445513" y="0"/>
            <a:ext cx="2698487" cy="1540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 userDrawn="1"/>
        </p:nvSpPr>
        <p:spPr bwMode="auto">
          <a:xfrm>
            <a:off x="-9525" y="0"/>
            <a:ext cx="9153525" cy="16002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65000"/>
                </a:schemeClr>
              </a:gs>
              <a:gs pos="100000">
                <a:schemeClr val="accent3">
                  <a:alpha val="65000"/>
                </a:schemeClr>
              </a:gs>
              <a:gs pos="24000">
                <a:schemeClr val="accent1"/>
              </a:gs>
              <a:gs pos="52000">
                <a:schemeClr val="accent3"/>
              </a:gs>
              <a:gs pos="75000">
                <a:schemeClr val="accent3"/>
              </a:gs>
              <a:gs pos="33000">
                <a:srgbClr val="09357B"/>
              </a:gs>
            </a:gsLst>
            <a:lin ang="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-9525" y="1600200"/>
            <a:ext cx="9153525" cy="0"/>
          </a:xfrm>
          <a:prstGeom prst="line">
            <a:avLst/>
          </a:prstGeom>
          <a:solidFill>
            <a:schemeClr val="bg1"/>
          </a:solidFill>
          <a:ln w="101600" cap="flat" cmpd="thickThin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83" y="0"/>
            <a:ext cx="4647035" cy="15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2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HR IRP w Univers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66900" y="1795085"/>
            <a:ext cx="5410200" cy="719517"/>
          </a:xfrm>
        </p:spPr>
        <p:txBody>
          <a:bodyPr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6950" y="2819400"/>
            <a:ext cx="4610100" cy="838200"/>
          </a:xfrm>
        </p:spPr>
        <p:txBody>
          <a:bodyPr/>
          <a:lstStyle>
            <a:lvl1pPr marL="0" indent="0" algn="ctr">
              <a:buNone/>
              <a:defRPr sz="1600"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Name, Locale, Date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536190" y="3977951"/>
            <a:ext cx="6071620" cy="2799573"/>
            <a:chOff x="1536190" y="3977951"/>
            <a:chExt cx="6071620" cy="2799573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1536190" y="5405924"/>
              <a:ext cx="6071620" cy="1371600"/>
              <a:chOff x="1535465" y="5334000"/>
              <a:chExt cx="6071620" cy="1371600"/>
            </a:xfrm>
          </p:grpSpPr>
          <p:pic>
            <p:nvPicPr>
              <p:cNvPr id="10" name="Picture 9" descr="FHR logo.png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535465" y="5334000"/>
                <a:ext cx="2350735" cy="1371600"/>
              </a:xfrm>
              <a:prstGeom prst="rect">
                <a:avLst/>
              </a:prstGeom>
            </p:spPr>
          </p:pic>
          <p:pic>
            <p:nvPicPr>
              <p:cNvPr id="11" name="Picture 10" descr="::::private:var:folders:0g:bb_t54d15r3dk1ljhmgtkk680000gp:T:com.apple.mail.drag:NEUP_Final_Logo_Version-09.jpg"/>
              <p:cNvPicPr>
                <a:picLocks noChangeAspect="1"/>
              </p:cNvPicPr>
              <p:nvPr userDrawn="1"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267200" y="5334000"/>
                <a:ext cx="333988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3"/>
            <p:cNvGrpSpPr/>
            <p:nvPr userDrawn="1"/>
          </p:nvGrpSpPr>
          <p:grpSpPr>
            <a:xfrm>
              <a:off x="2230041" y="3977951"/>
              <a:ext cx="4683919" cy="1382486"/>
              <a:chOff x="2209800" y="3977951"/>
              <a:chExt cx="4683919" cy="1382486"/>
            </a:xfrm>
          </p:grpSpPr>
          <p:pic>
            <p:nvPicPr>
              <p:cNvPr id="7" name="Picture 7" descr="http://coe.berkeley.edu/students/bpi/images/seal.png"/>
              <p:cNvPicPr>
                <a:picLocks noChangeAspect="1"/>
              </p:cNvPicPr>
              <p:nvPr userDrawn="1"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886200" y="3977951"/>
                <a:ext cx="1371600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9" descr="http://webpages.charter.net/gdp3/images/NumenLumen-redsmall.gif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5784" t="1081" r="3076" b="5508"/>
              <a:stretch/>
            </p:blipFill>
            <p:spPr bwMode="auto">
              <a:xfrm>
                <a:off x="5562600" y="3977951"/>
                <a:ext cx="1331119" cy="1344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6" descr="http://upload.wikimedia.org/wikipedia/en/thumb/4/44/MIT_Seal.svg/200px-MIT_Seal.svg.png"/>
              <p:cNvPicPr>
                <a:picLocks noChangeAspect="1"/>
              </p:cNvPicPr>
              <p:nvPr userDrawn="1"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209800" y="3988837"/>
                <a:ext cx="1371600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5" name="Picture 14" descr="Screen Shot 2013-03-07 at 1.01.33 PM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4" t="8693" b="56154"/>
          <a:stretch/>
        </p:blipFill>
        <p:spPr>
          <a:xfrm>
            <a:off x="0" y="-1"/>
            <a:ext cx="2509934" cy="1540774"/>
          </a:xfrm>
          <a:prstGeom prst="rect">
            <a:avLst/>
          </a:prstGeom>
        </p:spPr>
      </p:pic>
      <p:pic>
        <p:nvPicPr>
          <p:cNvPr id="17" name="Picture 6" descr="PREX3_Filled.jpg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t="24421" r="25363" b="53388"/>
          <a:stretch/>
        </p:blipFill>
        <p:spPr bwMode="auto">
          <a:xfrm>
            <a:off x="6445513" y="0"/>
            <a:ext cx="2698487" cy="1540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 userDrawn="1"/>
        </p:nvSpPr>
        <p:spPr bwMode="auto">
          <a:xfrm>
            <a:off x="-9525" y="0"/>
            <a:ext cx="9153525" cy="16002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65000"/>
                </a:schemeClr>
              </a:gs>
              <a:gs pos="100000">
                <a:schemeClr val="accent3">
                  <a:alpha val="65000"/>
                </a:schemeClr>
              </a:gs>
              <a:gs pos="24000">
                <a:schemeClr val="accent1"/>
              </a:gs>
              <a:gs pos="52000">
                <a:schemeClr val="accent3"/>
              </a:gs>
              <a:gs pos="75000">
                <a:schemeClr val="accent3"/>
              </a:gs>
              <a:gs pos="33000">
                <a:srgbClr val="09357B"/>
              </a:gs>
            </a:gsLst>
            <a:lin ang="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 bwMode="auto">
          <a:xfrm>
            <a:off x="-9525" y="1600200"/>
            <a:ext cx="9153525" cy="0"/>
          </a:xfrm>
          <a:prstGeom prst="line">
            <a:avLst/>
          </a:prstGeom>
          <a:solidFill>
            <a:schemeClr val="bg1"/>
          </a:solidFill>
          <a:ln w="101600" cap="flat" cmpd="thickThin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83" y="0"/>
            <a:ext cx="4647035" cy="15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44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66900" y="5181602"/>
            <a:ext cx="5410200" cy="719517"/>
          </a:xfrm>
        </p:spPr>
        <p:txBody>
          <a:bodyPr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6950" y="6019800"/>
            <a:ext cx="4610100" cy="685800"/>
          </a:xfrm>
        </p:spPr>
        <p:txBody>
          <a:bodyPr/>
          <a:lstStyle>
            <a:lvl1pPr marL="0" indent="0" algn="ctr">
              <a:buNone/>
              <a:defRPr sz="1600"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Name, Locale, Date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66900" y="1676400"/>
            <a:ext cx="5410200" cy="34290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 descr="Screen Shot 2013-03-07 at 1.01.33 PM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4" t="8693" b="56154"/>
          <a:stretch/>
        </p:blipFill>
        <p:spPr>
          <a:xfrm>
            <a:off x="0" y="-1"/>
            <a:ext cx="2509934" cy="1540774"/>
          </a:xfrm>
          <a:prstGeom prst="rect">
            <a:avLst/>
          </a:prstGeom>
        </p:spPr>
      </p:pic>
      <p:pic>
        <p:nvPicPr>
          <p:cNvPr id="13" name="Picture 6" descr="PREX3_Filled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t="24421" r="25363" b="53388"/>
          <a:stretch/>
        </p:blipFill>
        <p:spPr bwMode="auto">
          <a:xfrm>
            <a:off x="6445513" y="0"/>
            <a:ext cx="2698487" cy="1540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 userDrawn="1"/>
        </p:nvSpPr>
        <p:spPr bwMode="auto">
          <a:xfrm>
            <a:off x="-9525" y="0"/>
            <a:ext cx="9153525" cy="16002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65000"/>
                </a:schemeClr>
              </a:gs>
              <a:gs pos="100000">
                <a:schemeClr val="accent3">
                  <a:alpha val="65000"/>
                </a:schemeClr>
              </a:gs>
              <a:gs pos="24000">
                <a:schemeClr val="accent1"/>
              </a:gs>
              <a:gs pos="52000">
                <a:schemeClr val="accent3"/>
              </a:gs>
              <a:gs pos="75000">
                <a:schemeClr val="accent3"/>
              </a:gs>
              <a:gs pos="33000">
                <a:srgbClr val="09357B"/>
              </a:gs>
            </a:gsLst>
            <a:lin ang="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-9525" y="1600200"/>
            <a:ext cx="9153525" cy="0"/>
          </a:xfrm>
          <a:prstGeom prst="line">
            <a:avLst/>
          </a:prstGeom>
          <a:solidFill>
            <a:schemeClr val="bg1"/>
          </a:solidFill>
          <a:ln w="101600" cap="flat" cmpd="thickThin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83" y="0"/>
            <a:ext cx="4647035" cy="15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75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HR Worksh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2"/>
          <a:srcRect t="5154"/>
          <a:stretch>
            <a:fillRect/>
          </a:stretch>
        </p:blipFill>
        <p:spPr bwMode="auto">
          <a:xfrm>
            <a:off x="754064" y="533400"/>
            <a:ext cx="20653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19400" y="304800"/>
            <a:ext cx="6324600" cy="1524000"/>
          </a:xfrm>
        </p:spPr>
        <p:txBody>
          <a:bodyPr anchor="ctr"/>
          <a:lstStyle>
            <a:lvl1pPr marL="0" indent="0" algn="l">
              <a:buNone/>
              <a:defRPr baseline="0"/>
            </a:lvl1pPr>
          </a:lstStyle>
          <a:p>
            <a:pPr lvl="0"/>
            <a:r>
              <a:rPr lang="en-US" dirty="0" smtClean="0"/>
              <a:t>Title of Meeting or Workshop</a:t>
            </a:r>
            <a:endParaRPr lang="en-US" dirty="0"/>
          </a:p>
        </p:txBody>
      </p:sp>
      <p:sp>
        <p:nvSpPr>
          <p:cNvPr id="10" name="Title 18"/>
          <p:cNvSpPr>
            <a:spLocks noGrp="1"/>
          </p:cNvSpPr>
          <p:nvPr userDrawn="1">
            <p:ph type="title" hasCustomPrompt="1"/>
          </p:nvPr>
        </p:nvSpPr>
        <p:spPr>
          <a:xfrm>
            <a:off x="666750" y="1981200"/>
            <a:ext cx="7810500" cy="1524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Session/Presentation Name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6750" y="4038600"/>
            <a:ext cx="7810500" cy="9906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Name and Date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5353" y="5257800"/>
            <a:ext cx="8153294" cy="1382486"/>
            <a:chOff x="457200" y="5257800"/>
            <a:chExt cx="8153294" cy="1382486"/>
          </a:xfrm>
        </p:grpSpPr>
        <p:pic>
          <p:nvPicPr>
            <p:cNvPr id="8" name="Picture 7" descr="::::private:var:folders:0g:bb_t54d15r3dk1ljhmgtkk680000gp:T:com.apple.mail.drag:NEUP_Final_Logo_Version-09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70609" y="5257800"/>
              <a:ext cx="3339885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 descr="http://coe.berkeley.edu/students/bpi/images/seal.png"/>
            <p:cNvPicPr>
              <a:picLocks noChangeAspect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75163" y="5257800"/>
              <a:ext cx="13716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 descr="http://webpages.charter.net/gdp3/images/NumenLumen-redsmall.gif"/>
            <p:cNvPicPr>
              <a:picLocks noChangeAspect="1"/>
            </p:cNvPicPr>
            <p:nvPr userDrawn="1"/>
          </p:nvPicPr>
          <p:blipFill rotWithShape="1">
            <a:blip r:embed="rId5"/>
            <a:srcRect l="5784" t="1081" r="3076" b="5508"/>
            <a:stretch/>
          </p:blipFill>
          <p:spPr bwMode="auto">
            <a:xfrm>
              <a:off x="3693126" y="5257800"/>
              <a:ext cx="1331119" cy="1344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 descr="http://upload.wikimedia.org/wikipedia/en/thumb/4/44/MIT_Seal.svg/200px-MIT_Seal.svg.png"/>
            <p:cNvPicPr>
              <a:picLocks noChangeAspect="1"/>
            </p:cNvPicPr>
            <p:nvPr userDrawn="1"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57200" y="5268686"/>
              <a:ext cx="13716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790928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13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52400"/>
            <a:ext cx="7543800" cy="533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838200"/>
            <a:ext cx="7543800" cy="5105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67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52400"/>
            <a:ext cx="75438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838200"/>
            <a:ext cx="36957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838200"/>
            <a:ext cx="3657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32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0803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0803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47800"/>
            <a:ext cx="4041775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0100" y="152400"/>
            <a:ext cx="75438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5943600"/>
            <a:ext cx="6477000" cy="381000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i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reference 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98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330434"/>
            <a:ext cx="9144000" cy="52756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90000">
                <a:srgbClr val="FFFFFF"/>
              </a:gs>
              <a:gs pos="25000">
                <a:schemeClr val="accent3"/>
              </a:gs>
            </a:gsLst>
            <a:lin ang="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sp>
        <p:nvSpPr>
          <p:cNvPr id="1026" name="Rectangle 3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800100" y="152400"/>
            <a:ext cx="7543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00100" y="838200"/>
            <a:ext cx="7543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10033" y="6409551"/>
            <a:ext cx="5418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DEF7BA69-E174-4C65-BFFE-4FDA1FCDE437}" type="slidenum">
              <a:rPr lang="en-US" sz="2000" b="1" i="0" smtClean="0">
                <a:solidFill>
                  <a:schemeClr val="accent3"/>
                </a:solidFill>
                <a:latin typeface="+mj-lt"/>
              </a:rPr>
              <a:pPr algn="ctr"/>
              <a:t>‹#›</a:t>
            </a:fld>
            <a:endParaRPr lang="en-US" sz="2000" b="1" i="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23925" y="6354152"/>
            <a:ext cx="2480708" cy="4801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400" b="1" i="0" dirty="0" smtClean="0">
                <a:ln w="6350" cap="rnd">
                  <a:noFill/>
                </a:ln>
                <a:solidFill>
                  <a:schemeClr val="bg1"/>
                </a:solidFill>
                <a:effectLst/>
                <a:latin typeface="+mj-lt"/>
              </a:rPr>
              <a:t>UCB</a:t>
            </a:r>
            <a:r>
              <a:rPr lang="en-US" sz="1400" b="1" i="0" baseline="0" dirty="0" smtClean="0">
                <a:ln w="6350" cap="rnd">
                  <a:noFill/>
                </a:ln>
                <a:solidFill>
                  <a:schemeClr val="bg1"/>
                </a:solidFill>
                <a:effectLst/>
                <a:latin typeface="+mj-lt"/>
              </a:rPr>
              <a:t> Nuclear Engineering</a:t>
            </a:r>
          </a:p>
          <a:p>
            <a:pPr algn="l"/>
            <a:r>
              <a:rPr lang="en-US" sz="1400" b="1" i="0" baseline="0" dirty="0" smtClean="0">
                <a:ln w="6350" cap="rnd">
                  <a:noFill/>
                </a:ln>
                <a:solidFill>
                  <a:schemeClr val="bg1"/>
                </a:solidFill>
                <a:effectLst/>
                <a:latin typeface="+mj-lt"/>
              </a:rPr>
              <a:t>Thermal Hydraulics Lab</a:t>
            </a:r>
            <a:endParaRPr lang="en-US" sz="1400" b="1" i="0" dirty="0">
              <a:ln w="6350" cap="rnd"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-9525" y="6330434"/>
            <a:ext cx="9153525" cy="0"/>
          </a:xfrm>
          <a:prstGeom prst="line">
            <a:avLst/>
          </a:prstGeom>
          <a:solidFill>
            <a:schemeClr val="bg1"/>
          </a:solidFill>
          <a:ln w="41275" cap="flat" cmpd="sng" algn="ctr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100000">
                  <a:schemeClr val="bg1"/>
                </a:gs>
              </a:gsLst>
              <a:lin ang="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/>
          <p:cNvSpPr/>
          <p:nvPr userDrawn="1"/>
        </p:nvSpPr>
        <p:spPr bwMode="auto">
          <a:xfrm>
            <a:off x="76200" y="6019800"/>
            <a:ext cx="800100" cy="800100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rgbClr val="0045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876" b="98124" l="1501" r="98311">
                        <a14:foregroundMark x1="12195" y1="18386" x2="28705" y2="7129"/>
                        <a14:foregroundMark x1="4128" y1="66604" x2="1501" y2="44653"/>
                        <a14:foregroundMark x1="29268" y1="93246" x2="43902" y2="98124"/>
                        <a14:foregroundMark x1="97936" y1="54034" x2="98499" y2="41463"/>
                        <a14:foregroundMark x1="46154" y1="2251" x2="57786" y2="1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7" t="797" r="869" b="1502"/>
          <a:stretch/>
        </p:blipFill>
        <p:spPr>
          <a:xfrm>
            <a:off x="80409" y="6026272"/>
            <a:ext cx="791683" cy="787156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 userDrawn="1"/>
        </p:nvSpPr>
        <p:spPr>
          <a:xfrm>
            <a:off x="4571999" y="6477000"/>
            <a:ext cx="393803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1"/>
                </a:solidFill>
                <a:latin typeface="+mn-lt"/>
              </a:rPr>
              <a:t>X-PREX</a:t>
            </a:r>
            <a:r>
              <a:rPr lang="en-US" sz="1600" baseline="0" dirty="0" smtClean="0">
                <a:solidFill>
                  <a:schemeClr val="accent1"/>
                </a:solidFill>
                <a:latin typeface="+mn-lt"/>
              </a:rPr>
              <a:t> Tour</a:t>
            </a:r>
            <a:endParaRPr lang="en-US" sz="1600" dirty="0" smtClean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722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1" r:id="rId6"/>
    <p:sldLayoutId id="2147483670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039F0"/>
          </a:solidFill>
          <a:latin typeface="Times" pitchFamily="-108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 b="1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08" charset="-128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ea typeface="ＭＳ Ｐゴシック" pitchFamily="-108" charset="-128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4v"/><Relationship Id="rId7" Type="http://schemas.openxmlformats.org/officeDocument/2006/relationships/image" Target="../media/image14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2.m4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5.m4v"/><Relationship Id="rId1" Type="http://schemas.microsoft.com/office/2007/relationships/media" Target="../media/media5.m4v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6.m4v"/><Relationship Id="rId1" Type="http://schemas.microsoft.com/office/2007/relationships/media" Target="../media/media6.m4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7.m4v"/><Relationship Id="rId1" Type="http://schemas.microsoft.com/office/2007/relationships/media" Target="../media/media7.m4v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9.mov"/><Relationship Id="rId7" Type="http://schemas.openxmlformats.org/officeDocument/2006/relationships/image" Target="../media/image40.png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9.mov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13.png"/><Relationship Id="rId2" Type="http://schemas.openxmlformats.org/officeDocument/2006/relationships/video" Target="file:///C:\Users\Rayence\Desktop\Lab%20Tour\PREX%202%20HD%202.mp4" TargetMode="External"/><Relationship Id="rId1" Type="http://schemas.microsoft.com/office/2007/relationships/media" Target="file:///C:\Users\Rayence\Desktop\Lab%20Tour\PREX%202%20HD%202.mp4" TargetMode="Externa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6900" y="3810000"/>
            <a:ext cx="5410200" cy="719517"/>
          </a:xfrm>
        </p:spPr>
        <p:txBody>
          <a:bodyPr/>
          <a:lstStyle/>
          <a:p>
            <a:r>
              <a:rPr lang="en-US" dirty="0" smtClean="0"/>
              <a:t>X-PREX Tour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6950" y="4334634"/>
            <a:ext cx="4610100" cy="838200"/>
          </a:xfrm>
        </p:spPr>
        <p:txBody>
          <a:bodyPr/>
          <a:lstStyle/>
          <a:p>
            <a:r>
              <a:rPr lang="en-US" dirty="0" smtClean="0"/>
              <a:t>Michael Laufer and Grant Buster</a:t>
            </a:r>
          </a:p>
          <a:p>
            <a:r>
              <a:rPr lang="en-US" dirty="0" smtClean="0"/>
              <a:t>Thermal Hydraulics Laboratory</a:t>
            </a:r>
          </a:p>
          <a:p>
            <a:r>
              <a:rPr lang="en-US" dirty="0" smtClean="0"/>
              <a:t>Spring, 2015</a:t>
            </a:r>
            <a:endParaRPr lang="en-US" dirty="0"/>
          </a:p>
        </p:txBody>
      </p:sp>
      <p:pic>
        <p:nvPicPr>
          <p:cNvPr id="5" name="Picture 4" descr="XPREX 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20" y="1734578"/>
            <a:ext cx="2471160" cy="19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5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43800" cy="533400"/>
          </a:xfrm>
        </p:spPr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X-PREX: Facility Test Program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t="2223" r="25749"/>
          <a:stretch/>
        </p:blipFill>
        <p:spPr bwMode="auto">
          <a:xfrm>
            <a:off x="1218268" y="1807193"/>
            <a:ext cx="1448732" cy="3657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3" name="Picture 5" descr="Rycroft Silo Drainag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9" r="5286"/>
          <a:stretch/>
        </p:blipFill>
        <p:spPr bwMode="auto">
          <a:xfrm flipH="1">
            <a:off x="503001" y="3048000"/>
            <a:ext cx="868599" cy="184829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6551" y="1143000"/>
            <a:ext cx="203910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rebuchet MS"/>
                <a:cs typeface="Trebuchet MS"/>
              </a:rPr>
              <a:t>Dry Quasi-2D Silo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1" y="1143000"/>
            <a:ext cx="263405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rebuchet MS"/>
                <a:cs typeface="Trebuchet MS"/>
              </a:rPr>
              <a:t>Dry Cylindrical Hopper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4200" y="1143000"/>
            <a:ext cx="2674342" cy="595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rebuchet MS"/>
                <a:cs typeface="Trebuchet MS"/>
              </a:rPr>
              <a:t>Control Blade Insertion</a:t>
            </a:r>
          </a:p>
          <a:p>
            <a:pPr algn="ctr"/>
            <a:r>
              <a:rPr lang="en-US" b="1" dirty="0" smtClean="0">
                <a:latin typeface="Trebuchet MS"/>
                <a:cs typeface="Trebuchet MS"/>
              </a:rPr>
              <a:t>(</a:t>
            </a:r>
            <a:r>
              <a:rPr lang="en-US" b="1" dirty="0" err="1" smtClean="0">
                <a:latin typeface="Trebuchet MS"/>
                <a:cs typeface="Trebuchet MS"/>
              </a:rPr>
              <a:t>CoBIE</a:t>
            </a:r>
            <a:r>
              <a:rPr lang="en-US" b="1" dirty="0" smtClean="0">
                <a:latin typeface="Trebuchet MS"/>
                <a:cs typeface="Trebuchet MS"/>
              </a:rPr>
              <a:t>)</a:t>
            </a:r>
            <a:endParaRPr lang="en-US" b="1" dirty="0">
              <a:latin typeface="Trebuchet MS"/>
              <a:cs typeface="Trebuchet MS"/>
            </a:endParaRPr>
          </a:p>
        </p:txBody>
      </p:sp>
      <p:pic>
        <p:nvPicPr>
          <p:cNvPr id="9" name="Picture 8" descr="Control Blade Test Sectio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6" t="15458" r="17526" b="3647"/>
          <a:stretch/>
        </p:blipFill>
        <p:spPr>
          <a:xfrm>
            <a:off x="3276600" y="1828800"/>
            <a:ext cx="231158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828800"/>
            <a:ext cx="18288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408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 Validation: Flow Visualization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55197" y="5562600"/>
            <a:ext cx="184580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rebuchet MS"/>
                <a:cs typeface="Trebuchet MS"/>
              </a:rPr>
              <a:t>DEM Simulation</a:t>
            </a:r>
            <a:endParaRPr lang="en-US" b="1" dirty="0"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6955" y="5562600"/>
            <a:ext cx="276924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rebuchet MS"/>
                <a:cs typeface="Trebuchet MS"/>
              </a:rPr>
              <a:t>X-PREX Image Sequence</a:t>
            </a:r>
            <a:endParaRPr lang="en-US" b="1" dirty="0">
              <a:latin typeface="Trebuchet MS"/>
              <a:cs typeface="Trebuchet MS"/>
            </a:endParaRPr>
          </a:p>
        </p:txBody>
      </p:sp>
      <p:pic>
        <p:nvPicPr>
          <p:cNvPr id="7" name="20140311_01 STEP FRON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4524" r="12854"/>
          <a:stretch/>
        </p:blipFill>
        <p:spPr>
          <a:xfrm rot="5400000">
            <a:off x="4388085" y="1530587"/>
            <a:ext cx="4573657" cy="3337971"/>
          </a:xfrm>
          <a:prstGeom prst="rect">
            <a:avLst/>
          </a:prstGeom>
        </p:spPr>
      </p:pic>
      <p:pic>
        <p:nvPicPr>
          <p:cNvPr id="3" name="C-00-24 X-Ray.m4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2346" r="12655"/>
          <a:stretch/>
        </p:blipFill>
        <p:spPr>
          <a:xfrm>
            <a:off x="152400" y="9144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1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Control Blade Insertion Experiment (</a:t>
            </a:r>
            <a:r>
              <a:rPr lang="en-US" dirty="0" err="1" smtClean="0"/>
              <a:t>CoBIE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20150213-02 CoBIE Front View [Full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819150"/>
            <a:ext cx="7162800" cy="5372100"/>
          </a:xfrm>
        </p:spPr>
      </p:pic>
    </p:spTree>
    <p:extLst>
      <p:ext uri="{BB962C8B-B14F-4D97-AF65-F5344CB8AC3E}">
        <p14:creationId xmlns:p14="http://schemas.microsoft.com/office/powerpoint/2010/main" val="202979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CoBIE</a:t>
            </a:r>
            <a:r>
              <a:rPr lang="en-US" dirty="0" smtClean="0"/>
              <a:t> Tomography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61780"/>
            <a:ext cx="4543785" cy="4929420"/>
          </a:xfrm>
          <a:prstGeom prst="rect">
            <a:avLst/>
          </a:prstGeom>
        </p:spPr>
      </p:pic>
      <p:pic>
        <p:nvPicPr>
          <p:cNvPr id="5" name="20150213 Tomography Front 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884" r="28450"/>
          <a:stretch/>
        </p:blipFill>
        <p:spPr>
          <a:xfrm>
            <a:off x="5257800" y="754740"/>
            <a:ext cx="347472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5800"/>
            <a:ext cx="4658375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2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533400"/>
          </a:xfrm>
        </p:spPr>
        <p:txBody>
          <a:bodyPr/>
          <a:lstStyle/>
          <a:p>
            <a:r>
              <a:rPr lang="en-US" dirty="0" smtClean="0"/>
              <a:t>TMSR-SF1 Geometry Studied in X-PREX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648200"/>
            <a:ext cx="5334000" cy="1490133"/>
          </a:xfrm>
        </p:spPr>
        <p:txBody>
          <a:bodyPr/>
          <a:lstStyle/>
          <a:p>
            <a:r>
              <a:rPr lang="en-US" dirty="0" smtClean="0"/>
              <a:t>X-PREX Test Section Dimensions</a:t>
            </a:r>
          </a:p>
          <a:p>
            <a:pPr lvl="1"/>
            <a:r>
              <a:rPr lang="en-US" dirty="0"/>
              <a:t>D / d = 135 / 6 = 22.5  </a:t>
            </a:r>
            <a:r>
              <a:rPr lang="en-US" dirty="0">
                <a:solidFill>
                  <a:schemeClr val="accent6"/>
                </a:solidFill>
              </a:rPr>
              <a:t>OK</a:t>
            </a:r>
          </a:p>
          <a:p>
            <a:pPr lvl="1"/>
            <a:r>
              <a:rPr lang="en-US" dirty="0"/>
              <a:t>H / d = 180 / 6 = 30.0  </a:t>
            </a:r>
            <a:r>
              <a:rPr lang="en-US" dirty="0" smtClean="0">
                <a:solidFill>
                  <a:srgbClr val="FF6600"/>
                </a:solidFill>
              </a:rPr>
              <a:t>TWO HEIGHTS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762000"/>
            <a:ext cx="2833428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Trebuchet MS"/>
                <a:cs typeface="Trebuchet MS"/>
              </a:rPr>
              <a:t>SINAP Random Bed TMSR-SF1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650551"/>
              </p:ext>
            </p:extLst>
          </p:nvPr>
        </p:nvGraphicFramePr>
        <p:xfrm>
          <a:off x="304800" y="1544320"/>
          <a:ext cx="5562600" cy="24942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5146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TMSR-SF1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X-PREX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Thermal</a:t>
                      </a:r>
                      <a:r>
                        <a:rPr lang="en-US" baseline="0" dirty="0" smtClean="0"/>
                        <a:t> Power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Pebbles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Start: 10950</a:t>
                      </a:r>
                    </a:p>
                    <a:p>
                      <a:pPr algn="ctr"/>
                      <a:r>
                        <a:rPr lang="en-US" dirty="0" smtClean="0"/>
                        <a:t>Full: 14650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Start: 10950</a:t>
                      </a:r>
                    </a:p>
                    <a:p>
                      <a:pPr algn="ctr"/>
                      <a:r>
                        <a:rPr lang="en-US" dirty="0" smtClean="0"/>
                        <a:t>Full: 14650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Core Outer 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135 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28.6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cm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Core 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180</a:t>
                      </a:r>
                      <a:r>
                        <a:rPr lang="en-US" baseline="0" dirty="0" smtClean="0"/>
                        <a:t> 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38.1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cm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Cone 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°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 descr="Macintosh HD:Users:mlaufer:Library:Application Support:Evernote:quick-note:mike.laufer@gmail.com___Evernote:quick-note-Up8vqK:attachment--d7AmKv:screensho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9" t="5746" r="2859" b="9100"/>
          <a:stretch>
            <a:fillRect/>
          </a:stretch>
        </p:blipFill>
        <p:spPr bwMode="auto">
          <a:xfrm>
            <a:off x="6772275" y="1219200"/>
            <a:ext cx="13811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Macintosh HD:Users:mlaufer:Library:Application Support:Evernote:quick-note:mike.laufer@gmail.com___Evernote:quick-note-Up8vqK:attachment--XI3VO7:screensho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657600"/>
            <a:ext cx="1497965" cy="229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6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03-C-45-00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00600"/>
            <a:ext cx="1371600" cy="1839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555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Cylindrical Silo – LAMMPS Simulation</a:t>
            </a:r>
            <a:endParaRPr lang="en-US" dirty="0"/>
          </a:p>
        </p:txBody>
      </p:sp>
      <p:pic>
        <p:nvPicPr>
          <p:cNvPr id="4" name="CYL_225_24_50 DRAIN IS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9136" r="20987"/>
          <a:stretch/>
        </p:blipFill>
        <p:spPr>
          <a:xfrm>
            <a:off x="777050" y="1143000"/>
            <a:ext cx="3650075" cy="4572000"/>
          </a:xfrm>
          <a:prstGeom prst="rect">
            <a:avLst/>
          </a:prstGeom>
        </p:spPr>
      </p:pic>
      <p:pic>
        <p:nvPicPr>
          <p:cNvPr id="5" name="CYL_224_24_50 RECIRC ISO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1914" r="18210"/>
          <a:stretch/>
        </p:blipFill>
        <p:spPr>
          <a:xfrm>
            <a:off x="4731925" y="1143000"/>
            <a:ext cx="3650075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3925" y="824964"/>
            <a:ext cx="1721044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rebuchet MS"/>
                <a:cs typeface="Trebuchet MS"/>
              </a:rPr>
              <a:t>Gravity Drainage</a:t>
            </a:r>
            <a:endParaRPr lang="en-US" sz="1600" dirty="0"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0125" y="824964"/>
            <a:ext cx="2071200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rebuchet MS"/>
                <a:cs typeface="Trebuchet MS"/>
              </a:rPr>
              <a:t>Pebble Recirculation</a:t>
            </a:r>
            <a:endParaRPr lang="en-US" sz="1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07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3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5562600" cy="381000"/>
          </a:xfrm>
        </p:spPr>
        <p:txBody>
          <a:bodyPr/>
          <a:lstStyle/>
          <a:p>
            <a:r>
              <a:rPr lang="en-US" dirty="0" smtClean="0"/>
              <a:t>PREX: Pebble Recirculation Experiment</a:t>
            </a:r>
            <a:endParaRPr lang="en-US" dirty="0"/>
          </a:p>
        </p:txBody>
      </p:sp>
      <p:pic>
        <p:nvPicPr>
          <p:cNvPr id="4" name="PREX 2 HD 2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54044" y="0"/>
            <a:ext cx="2661356" cy="6248400"/>
          </a:xfrm>
          <a:prstGeom prst="rect">
            <a:avLst/>
          </a:prstGeom>
        </p:spPr>
      </p:pic>
      <p:pic>
        <p:nvPicPr>
          <p:cNvPr id="5" name="P3_1 Case 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9400" y="1524000"/>
            <a:ext cx="5588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9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261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5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8" y="152400"/>
            <a:ext cx="8632844" cy="533400"/>
          </a:xfrm>
        </p:spPr>
        <p:txBody>
          <a:bodyPr/>
          <a:lstStyle/>
          <a:p>
            <a:r>
              <a:rPr lang="en-US" dirty="0" smtClean="0"/>
              <a:t>XPREX: X-Ray Pebble Recirculation Experiment</a:t>
            </a:r>
            <a:endParaRPr lang="en-US" dirty="0"/>
          </a:p>
        </p:txBody>
      </p:sp>
      <p:pic>
        <p:nvPicPr>
          <p:cNvPr id="3" name="C-00-24 X-Ray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346" r="12655"/>
          <a:stretch/>
        </p:blipFill>
        <p:spPr>
          <a:xfrm>
            <a:off x="152400" y="721920"/>
            <a:ext cx="5221680" cy="5221680"/>
          </a:xfrm>
          <a:prstGeom prst="rect">
            <a:avLst/>
          </a:prstGeom>
        </p:spPr>
      </p:pic>
      <p:pic>
        <p:nvPicPr>
          <p:cNvPr id="8" name="Picture 7" descr="XPREX Facilit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14" y="762000"/>
            <a:ext cx="3175508" cy="289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86182" y="3657600"/>
            <a:ext cx="1628972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Trebuchet MS"/>
                <a:cs typeface="Trebuchet MS"/>
              </a:rPr>
              <a:t>X-PREX Facility</a:t>
            </a:r>
            <a:endParaRPr lang="en-US" sz="1600" b="1" dirty="0"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2375" y="5850867"/>
            <a:ext cx="227658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Trebuchet MS"/>
                <a:cs typeface="Trebuchet MS"/>
              </a:rPr>
              <a:t>Instrumented Pebbles</a:t>
            </a:r>
            <a:endParaRPr lang="en-US" sz="1600" b="1" dirty="0">
              <a:latin typeface="Trebuchet MS"/>
              <a:cs typeface="Trebuchet MS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55" y="4253964"/>
            <a:ext cx="2678626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6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Code Structure</a:t>
            </a:r>
            <a:endParaRPr lang="en-US" dirty="0"/>
          </a:p>
        </p:txBody>
      </p:sp>
      <p:pic>
        <p:nvPicPr>
          <p:cNvPr id="5" name="Picture 4" descr="C:\Users\Thermal\Documents\GrantBuster\figure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3188"/>
            <a:ext cx="7696200" cy="5140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30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1: </a:t>
            </a:r>
            <a:r>
              <a:rPr lang="en-US" dirty="0" smtClean="0"/>
              <a:t>2D Image Processing</a:t>
            </a:r>
            <a:endParaRPr lang="en-US" dirty="0"/>
          </a:p>
        </p:txBody>
      </p:sp>
      <p:pic>
        <p:nvPicPr>
          <p:cNvPr id="4" name="Picture 3" descr="Macintosh HD:Users:mlaufer:Library:Application Support:Evernote:quick-note:mike.laufer@gmail.com___Evernote:quick-note-Up8vqK:attachment--fb1Ucc: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8755"/>
            <a:ext cx="4572000" cy="426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mlaufer:Library:Application Support:Evernote:quick-note:mike.laufer@gmail.com___Evernote:quick-note-Up8vqK:attachment--rYuuKD: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8755"/>
            <a:ext cx="4572000" cy="42614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447800" y="5444951"/>
            <a:ext cx="149887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rebuchet MS"/>
                <a:cs typeface="Trebuchet MS"/>
              </a:rPr>
              <a:t>X-Ray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5444951"/>
            <a:ext cx="228780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rebuchet MS"/>
                <a:cs typeface="Trebuchet MS"/>
              </a:rPr>
              <a:t>Local Contrast Data</a:t>
            </a:r>
          </a:p>
        </p:txBody>
      </p:sp>
    </p:spTree>
    <p:extLst>
      <p:ext uri="{BB962C8B-B14F-4D97-AF65-F5344CB8AC3E}">
        <p14:creationId xmlns:p14="http://schemas.microsoft.com/office/powerpoint/2010/main" val="30705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2: </a:t>
            </a:r>
            <a:r>
              <a:rPr lang="en-US" dirty="0" smtClean="0"/>
              <a:t>3D Pebble Bed Reconstruction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45" r="14445"/>
          <a:stretch/>
        </p:blipFill>
        <p:spPr>
          <a:xfrm>
            <a:off x="1790700" y="867641"/>
            <a:ext cx="5562600" cy="51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3: Far Field Tracking</a:t>
            </a:r>
            <a:endParaRPr lang="en-US" dirty="0"/>
          </a:p>
        </p:txBody>
      </p:sp>
      <p:pic>
        <p:nvPicPr>
          <p:cNvPr id="4" name="Picture 3" descr="Macintosh HD:Users:mlaufer:Desktop:Image Processing:Module 3 S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/>
          <a:stretch>
            <a:fillRect/>
          </a:stretch>
        </p:blipFill>
        <p:spPr bwMode="auto">
          <a:xfrm>
            <a:off x="1214323" y="762000"/>
            <a:ext cx="655807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51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Verification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/>
          <a:stretch>
            <a:fillRect/>
          </a:stretch>
        </p:blipFill>
        <p:spPr bwMode="auto">
          <a:xfrm>
            <a:off x="762000" y="762000"/>
            <a:ext cx="3563833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aintball Hopper Side View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8001" r="12705"/>
          <a:stretch/>
        </p:blipFill>
        <p:spPr>
          <a:xfrm>
            <a:off x="4776034" y="762000"/>
            <a:ext cx="360596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Verification</a:t>
            </a:r>
            <a:endParaRPr lang="en-US" dirty="0"/>
          </a:p>
        </p:txBody>
      </p:sp>
      <p:pic>
        <p:nvPicPr>
          <p:cNvPr id="4" name="Picture 3" descr="Macintosh HD:Users:mlaufer:Library:Application Support:Evernote:quick-note:mike.laufer@gmail.com___Evernote:quick-note-Up8vqK:attachment--cZF3nT:screensho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" y="1447800"/>
            <a:ext cx="433832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20150106_01_0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3053" r="30255" b="3942"/>
          <a:stretch/>
        </p:blipFill>
        <p:spPr>
          <a:xfrm>
            <a:off x="5105776" y="766762"/>
            <a:ext cx="3204994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1025351"/>
            <a:ext cx="115251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rebuchet MS"/>
                <a:cs typeface="Trebuchet MS"/>
              </a:rPr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29775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 Modern">
  <a:themeElements>
    <a:clrScheme name="UCB TH Colors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004677"/>
      </a:accent1>
      <a:accent2>
        <a:srgbClr val="C78812"/>
      </a:accent2>
      <a:accent3>
        <a:srgbClr val="005A9B"/>
      </a:accent3>
      <a:accent4>
        <a:srgbClr val="002FF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8" charset="0"/>
          </a:defRPr>
        </a:defPPr>
      </a:lstStyle>
    </a:lnDef>
  </a:objectDefaults>
  <a:extraClrSchemeLst>
    <a:extraClrScheme>
      <a:clrScheme name="Microsoft Office 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oft Office 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_Presentation_Modern_2013.potx" id="{E1A1A45B-37D9-4DA9-8913-5121B0D6560A}" vid="{20F16060-99D1-47F5-B1E2-05E0E2831E9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187</Words>
  <Application>Microsoft Office PowerPoint</Application>
  <PresentationFormat>On-screen Show (4:3)</PresentationFormat>
  <Paragraphs>55</Paragraphs>
  <Slides>16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ＭＳ Ｐゴシック</vt:lpstr>
      <vt:lpstr>Helvetica</vt:lpstr>
      <vt:lpstr>Times</vt:lpstr>
      <vt:lpstr>Times New Roman</vt:lpstr>
      <vt:lpstr>Trebuchet MS</vt:lpstr>
      <vt:lpstr>TH Modern</vt:lpstr>
      <vt:lpstr>X-PREX Tour</vt:lpstr>
      <vt:lpstr>PREX: Pebble Recirculation Experiment</vt:lpstr>
      <vt:lpstr>XPREX: X-Ray Pebble Recirculation Experiment</vt:lpstr>
      <vt:lpstr>Image Processing Code Structure</vt:lpstr>
      <vt:lpstr>Module 1: 2D Image Processing</vt:lpstr>
      <vt:lpstr>Module 2: 3D Pebble Bed Reconstruction</vt:lpstr>
      <vt:lpstr>Module 3: Far Field Tracking</vt:lpstr>
      <vt:lpstr>Image Processing Verification Test</vt:lpstr>
      <vt:lpstr>Image Processing Verification</vt:lpstr>
      <vt:lpstr>X-PREX: Facility Test Program</vt:lpstr>
      <vt:lpstr>DEM Validation: Flow Visualization</vt:lpstr>
      <vt:lpstr>The Control Blade Insertion Experiment (CoBIE)</vt:lpstr>
      <vt:lpstr>CoBIE Tomography</vt:lpstr>
      <vt:lpstr>TMSR-SF1 Geometry Studied in X-PREX</vt:lpstr>
      <vt:lpstr>PowerPoint Presentation</vt:lpstr>
      <vt:lpstr>Cylindrical Silo – LAMMPS Simulation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2012-10-25T23:54:45Z</dcterms:created>
  <dcterms:modified xsi:type="dcterms:W3CDTF">2015-07-13T21:53:32Z</dcterms:modified>
</cp:coreProperties>
</file>